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326" r:id="rId2"/>
    <p:sldId id="317" r:id="rId3"/>
    <p:sldId id="325" r:id="rId4"/>
    <p:sldId id="298" r:id="rId5"/>
    <p:sldId id="321" r:id="rId6"/>
    <p:sldId id="322" r:id="rId7"/>
    <p:sldId id="323" r:id="rId8"/>
    <p:sldId id="324" r:id="rId9"/>
    <p:sldId id="328" r:id="rId10"/>
    <p:sldId id="329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92832F5-EA01-48E5-B403-87E193F50680}">
          <p14:sldIdLst>
            <p14:sldId id="326"/>
            <p14:sldId id="317"/>
            <p14:sldId id="325"/>
            <p14:sldId id="298"/>
            <p14:sldId id="321"/>
            <p14:sldId id="322"/>
            <p14:sldId id="323"/>
            <p14:sldId id="324"/>
            <p14:sldId id="328"/>
            <p14:sldId id="329"/>
          </p14:sldIdLst>
        </p14:section>
        <p14:section name="Приложение" id="{E35CCD6A-2288-476E-BC93-C75323AE1F32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80"/>
    <a:srgbClr val="FF50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35" autoAdjust="0"/>
    <p:restoredTop sz="91918" autoAdjust="0"/>
  </p:normalViewPr>
  <p:slideViewPr>
    <p:cSldViewPr>
      <p:cViewPr>
        <p:scale>
          <a:sx n="100" d="100"/>
          <a:sy n="100" d="100"/>
        </p:scale>
        <p:origin x="-802" y="576"/>
      </p:cViewPr>
      <p:guideLst>
        <p:guide orient="horz" pos="2160"/>
        <p:guide orient="horz" pos="576"/>
        <p:guide pos="2880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7" d="100"/>
          <a:sy n="67" d="100"/>
        </p:scale>
        <p:origin x="-3134" y="-19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724506C0-3FFE-45A5-803D-9F4FC5464A70}" type="datetimeFigureOut">
              <a:rPr/>
              <a:pPr/>
              <a:t>12/17/2009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F8646707-6BBD-41A9-B4DF-0C76A73A2D2A}" type="slidenum">
              <a:rPr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23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ru-RU" baseline="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46707-6BBD-41A9-B4DF-0C76A73A2D2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844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46707-6BBD-41A9-B4DF-0C76A73A2D2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83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ru-RU" baseline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C3846-8D4C-4326-8BC7-9B455A03629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33203"/>
            <a:ext cx="9144000" cy="6124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295400"/>
            <a:ext cx="901373" cy="901373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200" y="1905000"/>
            <a:ext cx="1240461" cy="1240461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2209800"/>
            <a:ext cx="1828800" cy="1828800"/>
          </a:xfrm>
          <a:prstGeom prst="ellipse">
            <a:avLst/>
          </a:prstGeom>
          <a:ln>
            <a:noFill/>
          </a:ln>
          <a:effectLst>
            <a:outerShdw blurRad="292100" dist="76200" dir="2700000" algn="tl" rotWithShape="0">
              <a:srgbClr val="333333">
                <a:alpha val="5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772400" cy="761999"/>
          </a:xfrm>
        </p:spPr>
        <p:txBody>
          <a:bodyPr anchor="t"/>
          <a:lstStyle>
            <a:lvl1pPr algn="l" eaLnBrk="1" latinLnBrk="0" hangingPunct="1">
              <a:defRPr kumimoji="0" lang="ru-RU">
                <a:latin typeface="Georgia" pitchFamily="18" charset="0"/>
              </a:defRPr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9948" y="1219200"/>
            <a:ext cx="5275052" cy="1295400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600" baseline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ru-RU"/>
              <a:t>Щелкните для изменения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63"/>
          </a:xfrm>
        </p:spPr>
        <p:txBody>
          <a:bodyPr vert="eaVert"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/>
          <a:srcRect l="-92" t="50811" r="45394" b="-590"/>
          <a:stretch/>
        </p:blipFill>
        <p:spPr>
          <a:xfrm>
            <a:off x="-13647" y="0"/>
            <a:ext cx="9157648" cy="5582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800" y="1066799"/>
            <a:ext cx="1979920" cy="2013807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68304" y="1905000"/>
            <a:ext cx="5105400" cy="1143001"/>
          </a:xfrm>
        </p:spPr>
        <p:txBody>
          <a:bodyPr anchor="b" anchorCtr="0">
            <a:normAutofit/>
          </a:bodyPr>
          <a:lstStyle>
            <a:lvl1pPr algn="l" eaLnBrk="1" latinLnBrk="0" hangingPunct="1">
              <a:defRPr kumimoji="0" lang="ru-RU" sz="3600" b="0" cap="none">
                <a:latin typeface="Georgia" pitchFamily="18" charset="0"/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0" y="3048000"/>
            <a:ext cx="5105400" cy="1500187"/>
          </a:xfrm>
        </p:spPr>
        <p:txBody>
          <a:bodyPr anchor="t"/>
          <a:lstStyle>
            <a:lvl1pPr marL="0" indent="0" eaLnBrk="1" latinLnBrk="0" hangingPunct="1">
              <a:buNone/>
              <a:defRPr kumimoji="0" lang="ru-RU" sz="200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eaLnBrk="1" latinLnBrk="0" hangingPunct="1">
              <a:buNone/>
              <a:defRPr kumimoji="0"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 anchor="t">
            <a:normAutofit/>
          </a:bodyPr>
          <a:lstStyle>
            <a:lvl1pPr algn="l" eaLnBrk="1" latinLnBrk="0" hangingPunct="1">
              <a:defRPr kumimoji="0" lang="ru-RU" sz="2800">
                <a:latin typeface="Georgia" pitchFamily="18" charset="0"/>
              </a:defRPr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 eaLnBrk="1" latinLnBrk="0" hangingPunct="1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kumimoji="0" lang="ru-RU" sz="2000">
                <a:latin typeface="Georgia" pitchFamily="18" charset="0"/>
              </a:defRPr>
            </a:lvl1pPr>
            <a:lvl2pPr marL="571500" indent="-228600" eaLnBrk="1" latinLnBrk="0" hangingPunct="1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kumimoji="0" lang="ru-RU" sz="1800">
                <a:latin typeface="Georgia" pitchFamily="18" charset="0"/>
              </a:defRPr>
            </a:lvl2pPr>
            <a:lvl3pPr eaLnBrk="1" latinLnBrk="0" hangingPunct="1">
              <a:defRPr kumimoji="0" lang="ru-RU" sz="2000">
                <a:latin typeface="Georgia" pitchFamily="18" charset="0"/>
              </a:defRPr>
            </a:lvl3pPr>
            <a:lvl4pPr eaLnBrk="1" latinLnBrk="0" hangingPunct="1">
              <a:defRPr kumimoji="0" lang="ru-RU" sz="2000">
                <a:latin typeface="Georgia" pitchFamily="18" charset="0"/>
              </a:defRPr>
            </a:lvl4pPr>
            <a:lvl5pPr eaLnBrk="1" latinLnBrk="0" hangingPunct="1">
              <a:defRPr kumimoji="0" lang="ru-RU" sz="2000">
                <a:latin typeface="Georgia" pitchFamily="18" charset="0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09600"/>
          </a:xfrm>
        </p:spPr>
        <p:txBody>
          <a:bodyPr/>
          <a:lstStyle>
            <a:lvl1pPr eaLnBrk="1" latinLnBrk="0" hangingPunct="1">
              <a:defRPr kumimoji="0" lang="ru-RU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ru-RU" sz="20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 eaLnBrk="1" latinLnBrk="0" hangingPunct="1">
              <a:defRPr kumimoji="0" lang="ru-RU" sz="2000"/>
            </a:lvl1pPr>
            <a:lvl2pPr eaLnBrk="1" latinLnBrk="0" hangingPunct="1">
              <a:defRPr kumimoji="0" lang="ru-RU" sz="1800"/>
            </a:lvl2pPr>
            <a:lvl3pPr eaLnBrk="1" latinLnBrk="0" hangingPunct="1">
              <a:defRPr kumimoji="0" lang="ru-RU" sz="1600"/>
            </a:lvl3pPr>
            <a:lvl4pPr eaLnBrk="1" latinLnBrk="0" hangingPunct="1">
              <a:defRPr kumimoji="0" lang="ru-RU" sz="1400"/>
            </a:lvl4pPr>
            <a:lvl5pPr eaLnBrk="1" latinLnBrk="0" hangingPunct="1">
              <a:defRPr kumimoji="0" lang="ru-RU" sz="14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eaLnBrk="1" latinLnBrk="0" hangingPunct="1">
              <a:buNone/>
              <a:defRPr kumimoji="0" lang="ru-RU" sz="20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eaLnBrk="1" latinLnBrk="0" hangingPunct="1">
              <a:defRPr kumimoji="0" lang="ru-RU" sz="2000"/>
            </a:lvl1pPr>
            <a:lvl2pPr eaLnBrk="1" latinLnBrk="0" hangingPunct="1">
              <a:defRPr kumimoji="0" lang="ru-RU" sz="1800"/>
            </a:lvl2pPr>
            <a:lvl3pPr eaLnBrk="1" latinLnBrk="0" hangingPunct="1">
              <a:defRPr kumimoji="0" lang="ru-RU" sz="1600"/>
            </a:lvl3pPr>
            <a:lvl4pPr eaLnBrk="1" latinLnBrk="0" hangingPunct="1">
              <a:defRPr kumimoji="0" lang="ru-RU" sz="1400"/>
            </a:lvl4pPr>
            <a:lvl5pPr eaLnBrk="1" latinLnBrk="0" hangingPunct="1">
              <a:defRPr kumimoji="0" lang="ru-RU" sz="14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 eaLnBrk="1" latinLnBrk="0" hangingPunct="1">
              <a:defRPr kumimoji="0" lang="ru-RU" sz="2800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3008313" cy="762000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14400"/>
            <a:ext cx="5111750" cy="52117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2000"/>
            </a:lvl6pPr>
            <a:lvl7pPr eaLnBrk="1" latinLnBrk="0" hangingPunct="1">
              <a:defRPr kumimoji="0" lang="ru-RU" sz="2000"/>
            </a:lvl7pPr>
            <a:lvl8pPr eaLnBrk="1" latinLnBrk="0" hangingPunct="1">
              <a:defRPr kumimoji="0" lang="ru-RU" sz="2000"/>
            </a:lvl8pPr>
            <a:lvl9pPr eaLnBrk="1" latinLnBrk="0" hangingPunct="1">
              <a:defRPr kumimoji="0" lang="ru-RU"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ru-RU" sz="3200"/>
            </a:lvl1pPr>
            <a:lvl2pPr marL="457200" indent="0" eaLnBrk="1" latinLnBrk="0" hangingPunct="1">
              <a:buNone/>
              <a:defRPr kumimoji="0" lang="ru-RU" sz="2800"/>
            </a:lvl2pPr>
            <a:lvl3pPr marL="914400" indent="0" eaLnBrk="1" latinLnBrk="0" hangingPunct="1">
              <a:buNone/>
              <a:defRPr kumimoji="0" lang="ru-RU" sz="2400"/>
            </a:lvl3pPr>
            <a:lvl4pPr marL="1371600" indent="0" eaLnBrk="1" latinLnBrk="0" hangingPunct="1">
              <a:buNone/>
              <a:defRPr kumimoji="0" lang="ru-RU" sz="2000"/>
            </a:lvl4pPr>
            <a:lvl5pPr marL="1828800" indent="0" eaLnBrk="1" latinLnBrk="0" hangingPunct="1">
              <a:buNone/>
              <a:defRPr kumimoji="0" lang="ru-RU" sz="2000"/>
            </a:lvl5pPr>
            <a:lvl6pPr marL="2286000" indent="0" eaLnBrk="1" latinLnBrk="0" hangingPunct="1">
              <a:buNone/>
              <a:defRPr kumimoji="0" lang="ru-RU" sz="2000"/>
            </a:lvl6pPr>
            <a:lvl7pPr marL="2743200" indent="0" eaLnBrk="1" latinLnBrk="0" hangingPunct="1">
              <a:buNone/>
              <a:defRPr kumimoji="0" lang="ru-RU" sz="2000"/>
            </a:lvl7pPr>
            <a:lvl8pPr marL="3200400" indent="0" eaLnBrk="1" latinLnBrk="0" hangingPunct="1">
              <a:buNone/>
              <a:defRPr kumimoji="0" lang="ru-RU" sz="2000"/>
            </a:lvl8pPr>
            <a:lvl9pPr marL="3657600" indent="0" eaLnBrk="1" latinLnBrk="0" hangingPunct="1">
              <a:buNone/>
              <a:defRPr kumimoji="0" lang="ru-RU" sz="2000"/>
            </a:lvl9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2158D-428B-4987-8B28-745A2AFA1252}" type="datetimeFigureOut">
              <a:rPr/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C477-0A05-4F3E-8EE9-E015C9089D56}" type="slidenum">
              <a:rPr/>
              <a:pPr/>
              <a:t>‹#›</a:t>
            </a:fld>
            <a:endParaRPr kumimoji="0"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4"/>
          <a:stretch/>
        </p:blipFill>
        <p:spPr>
          <a:xfrm>
            <a:off x="-13251" y="0"/>
            <a:ext cx="9157252" cy="660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ru-RU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39447" y="1521069"/>
            <a:ext cx="8609401" cy="15841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800" kern="1200">
                <a:solidFill>
                  <a:schemeClr val="tx1"/>
                </a:solidFill>
                <a:latin typeface="Georgia" pitchFamily="18" charset="0"/>
                <a:ea typeface="+mj-ea"/>
                <a:cs typeface="+mj-cs"/>
              </a:defRPr>
            </a:lvl1pPr>
          </a:lstStyle>
          <a:p>
            <a:pPr algn="just">
              <a:defRPr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756" y="992856"/>
            <a:ext cx="8229600" cy="4956424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организацией и проведением аттестации педагогических работников на подтверждение соответствия занимаемой должности (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опыта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Николаевская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Ирина Александровна,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старший методист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Информационно-методического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отдела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</a:rPr>
              <a:t>Управления 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  <a:t>образования ИКМО г. Казани</a:t>
            </a:r>
            <a:br>
              <a:rPr lang="ru-RU" sz="1800" b="1" i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204" y="1751056"/>
            <a:ext cx="8769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70016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57626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рекомендации/публикации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51990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 в сборник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«Об эффективности деятельности куратора педагогической аттестации ОО», 2017 г., И.А. Николаевская;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татья в сборник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«Как подготовить представление к аттестации педагога», 2017 г.,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Р.З. 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Шарипова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с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татья в сборник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«Ответственность педагога за использование образовательных ресурсов сети «Интернет» в условиях их доступности», 2017 г., З.П. Соловьева;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статья в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сборник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«Мониторинг качественного и количественного состава педагогических работников как один из инструментов системы управления в школе», 2017 г., Е.Н. Муратова, М.В.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Валиуллова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статья в сборник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«Особенности реализации персонифицированной модели повышения квалификации педагогических работников. Работа с модулем «Повышение квалификации»,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2017 г.,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М.В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Валиуллова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 в ЭНМЖ </a:t>
            </a: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kazanobr.ru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«Практика использования электронных технологий в повышении квалификации педагогов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2018 г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., И.А. Николаевская, Р.З.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Шарипова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(все методические материалы размещены на Казанском образовательном портале)</a:t>
            </a:r>
          </a:p>
          <a:p>
            <a:pPr algn="just">
              <a:lnSpc>
                <a:spcPct val="100000"/>
              </a:lnSpc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1693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19" y="5157192"/>
            <a:ext cx="8712969" cy="1719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80282"/>
            <a:ext cx="2257390" cy="2200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497091"/>
          </a:xfrm>
        </p:spPr>
        <p:txBody>
          <a:bodyPr>
            <a:normAutofit fontScale="90000"/>
          </a:bodyPr>
          <a:lstStyle/>
          <a:p>
            <a:pPr algn="ctr">
              <a:tabLst>
                <a:tab pos="1161786" algn="l"/>
              </a:tabLst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Сеть учреждений образования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69462" y="1280283"/>
            <a:ext cx="2110763" cy="2148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56046" y="3429001"/>
            <a:ext cx="1944216" cy="113875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 eaLnBrk="0" hangingPunct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164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общеобразовательных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128 055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учащихся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7056" y="3429001"/>
            <a:ext cx="1650596" cy="113875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 eaLnBrk="0" hangingPunct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301 </a:t>
            </a:r>
          </a:p>
          <a:p>
            <a:pPr algn="ctr" eaLnBrk="0" hangingPunct="0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</a:p>
          <a:p>
            <a:pPr algn="ctr" eaLnBrk="0" hangingPunct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70 887</a:t>
            </a:r>
          </a:p>
          <a:p>
            <a:pPr algn="ctr" eaLnBrk="0" hangingPunct="0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88124" y="3428999"/>
            <a:ext cx="2880320" cy="113875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 eaLnBrk="0" hangingPunct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учреждений дополнительного образования</a:t>
            </a:r>
          </a:p>
          <a:p>
            <a:pPr algn="ctr" eaLnBrk="0" hangingPunct="0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70 985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01" y="1280283"/>
            <a:ext cx="2296167" cy="2052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6EB2B-E001-4967-872E-A016B8C415F7}" type="slidenum"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fld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764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528" y="2780928"/>
            <a:ext cx="8609401" cy="3312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ru-RU" sz="2800" kern="1200">
                <a:solidFill>
                  <a:schemeClr val="tx1"/>
                </a:solidFill>
                <a:latin typeface="Georgia" pitchFamily="18" charset="0"/>
                <a:ea typeface="+mj-ea"/>
                <a:cs typeface="+mj-cs"/>
              </a:defRPr>
            </a:lvl1pPr>
          </a:lstStyle>
          <a:p>
            <a:pPr algn="just">
              <a:defRPr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6031" y="684684"/>
            <a:ext cx="8229600" cy="201622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Структура сектора (каскадная модель)</a:t>
            </a:r>
            <a:b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033511" y="1124744"/>
            <a:ext cx="2376264" cy="6372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Сектор ИМО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1971950" y="1484784"/>
            <a:ext cx="936104" cy="41602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УМС</a:t>
            </a:r>
            <a:endParaRPr lang="ru-RU" sz="1600" dirty="0"/>
          </a:p>
        </p:txBody>
      </p:sp>
      <p:sp>
        <p:nvSpPr>
          <p:cNvPr id="23" name="Овал 22"/>
          <p:cNvSpPr/>
          <p:nvPr/>
        </p:nvSpPr>
        <p:spPr>
          <a:xfrm>
            <a:off x="3157696" y="1900807"/>
            <a:ext cx="914400" cy="41634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УМС</a:t>
            </a:r>
          </a:p>
        </p:txBody>
      </p:sp>
      <p:sp>
        <p:nvSpPr>
          <p:cNvPr id="24" name="Овал 23"/>
          <p:cNvSpPr/>
          <p:nvPr/>
        </p:nvSpPr>
        <p:spPr>
          <a:xfrm>
            <a:off x="5630416" y="1484784"/>
            <a:ext cx="936104" cy="41602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УМС</a:t>
            </a:r>
            <a:endParaRPr lang="ru-RU" sz="1600" dirty="0"/>
          </a:p>
        </p:txBody>
      </p:sp>
      <p:sp>
        <p:nvSpPr>
          <p:cNvPr id="25" name="Овал 24"/>
          <p:cNvSpPr/>
          <p:nvPr/>
        </p:nvSpPr>
        <p:spPr>
          <a:xfrm>
            <a:off x="4495375" y="1875806"/>
            <a:ext cx="914400" cy="41634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УМС</a:t>
            </a:r>
            <a:endParaRPr lang="ru-RU" sz="1600" dirty="0"/>
          </a:p>
        </p:txBody>
      </p:sp>
      <p:cxnSp>
        <p:nvCxnSpPr>
          <p:cNvPr id="27" name="Прямая со стрелкой 26"/>
          <p:cNvCxnSpPr>
            <a:endCxn id="21" idx="6"/>
          </p:cNvCxnSpPr>
          <p:nvPr/>
        </p:nvCxnSpPr>
        <p:spPr>
          <a:xfrm flipH="1">
            <a:off x="2908054" y="1568075"/>
            <a:ext cx="249642" cy="1247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3" idx="0"/>
          </p:cNvCxnSpPr>
          <p:nvPr/>
        </p:nvCxnSpPr>
        <p:spPr>
          <a:xfrm flipV="1">
            <a:off x="3614896" y="1885107"/>
            <a:ext cx="186017" cy="15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6" idx="4"/>
          </p:cNvCxnSpPr>
          <p:nvPr/>
        </p:nvCxnSpPr>
        <p:spPr>
          <a:xfrm>
            <a:off x="4221643" y="1761964"/>
            <a:ext cx="349188" cy="199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6" idx="4"/>
            <a:endCxn id="23" idx="7"/>
          </p:cNvCxnSpPr>
          <p:nvPr/>
        </p:nvCxnSpPr>
        <p:spPr>
          <a:xfrm flipH="1">
            <a:off x="3938185" y="1761964"/>
            <a:ext cx="283458" cy="199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4" idx="2"/>
          </p:cNvCxnSpPr>
          <p:nvPr/>
        </p:nvCxnSpPr>
        <p:spPr>
          <a:xfrm>
            <a:off x="5292080" y="1568075"/>
            <a:ext cx="338336" cy="1247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971600" y="2996952"/>
            <a:ext cx="6984776" cy="864096"/>
          </a:xfrm>
          <a:prstGeom prst="roundRect">
            <a:avLst>
              <a:gd name="adj" fmla="val 21958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Система методической работы по направлению «Педагогическая аттестация»: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  городские проекты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1790" y="4293096"/>
            <a:ext cx="3816424" cy="15624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Школа </a:t>
            </a:r>
            <a:r>
              <a:rPr lang="ru-RU" sz="1600" b="1" dirty="0">
                <a:solidFill>
                  <a:schemeClr val="tx2"/>
                </a:solidFill>
              </a:rPr>
              <a:t>куратора педагогической аттестации </a:t>
            </a:r>
            <a:r>
              <a:rPr lang="ru-RU" sz="1600" b="1" dirty="0" smtClean="0">
                <a:solidFill>
                  <a:schemeClr val="tx2"/>
                </a:solidFill>
              </a:rPr>
              <a:t>ОО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88024" y="4293096"/>
            <a:ext cx="3888432" cy="15624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Экстренный консалтинг руководителя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217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gpr.omskportal.ru/ru/municipal/localAuthList/3-52-254-1/officialsite/news/2015/12/04/1449723661493/PageContent/0/image/board_meeting_icon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7" y="1921573"/>
            <a:ext cx="4220571" cy="3489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31086"/>
            <a:ext cx="835292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Monotype Corsiva" pitchFamily="66" charset="0"/>
              </a:rPr>
              <a:t>   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Городской проект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«Школа куратора педагогической аттестации»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69978" y="1339028"/>
            <a:ext cx="2266518" cy="50423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Положительная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г.: 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и первая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– 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66,04%, 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– 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19,2%,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-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46,9%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</a:t>
            </a: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г.: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и первая </a:t>
            </a:r>
            <a:r>
              <a:rPr lang="ru-RU" sz="16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</a:t>
            </a:r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– 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66,3%,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– 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19,1%,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– </a:t>
            </a:r>
            <a:r>
              <a:rPr lang="ru-RU" sz="1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47,7%</a:t>
            </a: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пятый педагог </a:t>
            </a:r>
            <a:r>
              <a:rPr lang="ru-RU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г.Казани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имеет высшую категорию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51920" y="2636912"/>
            <a:ext cx="2774042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Введение в должность: алгоритм деятельности вновь назначенных кураторов </a:t>
            </a:r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ОО</a:t>
            </a:r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51920" y="3789040"/>
            <a:ext cx="2774042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Сертификация внутренних аттестационных экспертов</a:t>
            </a:r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51920" y="4885937"/>
            <a:ext cx="2774042" cy="9541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Методическая панорама: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</a:t>
            </a:r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иссеминация эффективного методического опыта</a:t>
            </a:r>
            <a:endParaRPr lang="ru-RU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0" y="1700808"/>
            <a:ext cx="277404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Методическое </a:t>
            </a:r>
            <a:r>
              <a:rPr lang="ru-RU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сопровождение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кураторов ОО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9" name="AutoShape 6" descr="Международная научно-практическая конференция «Инновационные технологии в образовании и наук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C:\_user\stol\картинки\white-d-man-steps-up-success-ladder-arrow-render-illustration-457864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384494"/>
            <a:ext cx="936104" cy="7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7552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520280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Обязательная аттестация </a:t>
            </a:r>
            <a:r>
              <a:rPr lang="ru-RU" sz="24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пед.работников</a:t>
            </a: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СЗД</a:t>
            </a:r>
            <a:b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Федеральный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закон от 29.12.2012 № 273 «Об образовании в Российской Федерации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статья 49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п.2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*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Приказ </a:t>
            </a:r>
            <a:r>
              <a:rPr lang="ru-RU" sz="2000" dirty="0" err="1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МОиН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РФ от 07 апреля 2014 г. </a:t>
            </a:r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№ 276 </a:t>
            </a:r>
            <a:r>
              <a:rPr lang="ru-RU" sz="20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«О порядке проведения 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аттестации…»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*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рекомендации </a:t>
            </a:r>
            <a:r>
              <a:rPr lang="ru-RU" sz="2000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МОиН</a:t>
            </a: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РТ о проведении аттестации на СЗД в ОО, обучении ответственных за аттестацию </a:t>
            </a:r>
            <a:b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67944" y="4581128"/>
            <a:ext cx="72008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3356992"/>
            <a:ext cx="8496944" cy="276917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 чего начать ?</a:t>
            </a:r>
          </a:p>
          <a:p>
            <a:pPr marL="0" indent="0">
              <a:buNone/>
            </a:pP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1 этап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Инструктивно-методические семинары, тренинги, деловые игры, консалтинг для руководителей ОО, ответственных за аттестацию, аттестационных экспертов, 2013-2014 </a:t>
            </a:r>
            <a:r>
              <a:rPr lang="ru-RU" sz="1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уч.г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., выходы в ОО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 этап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Методический сборник «Моделирование профессионального развития педагога как ресурс повышения качества образования», 2015 г.</a:t>
            </a: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92446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Обязательная аттестация педагогов на СЗД</a:t>
            </a:r>
            <a:b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3</a:t>
            </a: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этап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Разработка и реализация проекта «Экстренный консалтинг руководителя», 2014-2018 </a:t>
            </a:r>
            <a:r>
              <a:rPr lang="ru-RU" sz="1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г.г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4</a:t>
            </a: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этап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Обучение/сертификация кураторов педагогической аттестации ОО, внутренних аттестационных экспертов, 2017, 2018 </a:t>
            </a:r>
            <a:r>
              <a:rPr lang="ru-RU" sz="1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г.г</a:t>
            </a:r>
            <a:endParaRPr lang="ru-RU" sz="1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5 этап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Методический сборник «Управление педагогической аттестацией… Методический аспект», 2017 г.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1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" name="Picture 4" descr="\\10.4.123.220\personal\__Публикации ИМО\2015\Обложки\обложка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06215"/>
            <a:ext cx="1800200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53135"/>
            <a:ext cx="1512168" cy="1775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358427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24136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Сертификация  кураторов педагогической аттестации ОО, внутренних аттестационных экспертов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ru-RU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2060848"/>
            <a:ext cx="6624736" cy="4443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Проблема </a:t>
            </a:r>
            <a:r>
              <a:rPr lang="ru-RU" sz="1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обученности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экспертов</a:t>
            </a:r>
          </a:p>
          <a:p>
            <a:pPr>
              <a:lnSpc>
                <a:spcPct val="100000"/>
              </a:lnSpc>
              <a:buFont typeface="Arial" charset="0"/>
              <a:buChar char="•"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разработана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8-часовая программа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обучения в формате семинара-тренинга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«Методика оценки уровня квалификации педагогических работников на основе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компетентностного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подхода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</a:rPr>
              <a:t>(утверждена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начальником Управления образования г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</a:rPr>
              <a:t>. Казани 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И.Г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400" i="1" dirty="0" err="1" smtClean="0">
                <a:solidFill>
                  <a:schemeClr val="accent1">
                    <a:lumMod val="50000"/>
                  </a:schemeClr>
                </a:solidFill>
              </a:rPr>
              <a:t>Хадиуллиным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, согласована с кадровым отделом </a:t>
            </a:r>
            <a:r>
              <a:rPr lang="ru-RU" sz="1400" i="1" dirty="0" err="1">
                <a:solidFill>
                  <a:schemeClr val="accent1">
                    <a:lumMod val="50000"/>
                  </a:schemeClr>
                </a:solidFill>
              </a:rPr>
              <a:t>МОиН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</a:rPr>
              <a:t>РТ)</a:t>
            </a:r>
          </a:p>
          <a:p>
            <a:pPr>
              <a:lnSpc>
                <a:spcPct val="100000"/>
              </a:lnSpc>
              <a:buFont typeface="Arial" charset="0"/>
              <a:buChar char="•"/>
            </a:pPr>
            <a:endParaRPr lang="ru-RU" sz="1400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48264" y="1700808"/>
            <a:ext cx="1872208" cy="48039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ru-RU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Важно</a:t>
            </a:r>
          </a:p>
          <a:p>
            <a:pPr algn="ctr"/>
            <a:r>
              <a:rPr lang="ru-RU" sz="1600" b="1" dirty="0" smtClean="0">
                <a:solidFill>
                  <a:schemeClr val="tx2"/>
                </a:solidFill>
                <a:cs typeface="Times New Roman" pitchFamily="18" charset="0"/>
              </a:rPr>
              <a:t>В 2016-18 </a:t>
            </a:r>
            <a:r>
              <a:rPr lang="ru-RU" sz="1600" b="1" dirty="0" err="1" smtClean="0">
                <a:solidFill>
                  <a:schemeClr val="tx2"/>
                </a:solidFill>
                <a:cs typeface="Times New Roman" pitchFamily="18" charset="0"/>
              </a:rPr>
              <a:t>г.г</a:t>
            </a:r>
            <a:r>
              <a:rPr lang="ru-RU" sz="1600" b="1" dirty="0" smtClean="0">
                <a:solidFill>
                  <a:schemeClr val="tx2"/>
                </a:solidFill>
                <a:cs typeface="Times New Roman" pitchFamily="18" charset="0"/>
              </a:rPr>
              <a:t> сертификат участника обучающего семинара-тренинга получили 314 кураторов</a:t>
            </a:r>
          </a:p>
          <a:p>
            <a:pPr algn="ctr"/>
            <a:r>
              <a:rPr lang="ru-RU" sz="1600" b="1" dirty="0" smtClean="0">
                <a:solidFill>
                  <a:schemeClr val="tx2"/>
                </a:solidFill>
                <a:cs typeface="Times New Roman" pitchFamily="18" charset="0"/>
              </a:rPr>
              <a:t>(заместители директора ОО, УДО, старшие воспитатели ДОУ). </a:t>
            </a:r>
            <a:endParaRPr lang="ru-RU" sz="1600" b="1" dirty="0">
              <a:solidFill>
                <a:schemeClr val="tx2"/>
              </a:solidFill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1920" y="4149080"/>
            <a:ext cx="2952328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Практическая часть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</a:rPr>
              <a:t>т</a:t>
            </a:r>
            <a:r>
              <a:rPr lang="ru-RU" sz="1600" b="1" dirty="0" smtClean="0">
                <a:solidFill>
                  <a:schemeClr val="tx2"/>
                </a:solidFill>
              </a:rPr>
              <a:t>ренинги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подготовке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* представления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результатов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проф.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деятельности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педагога; * по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методике оценки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проф.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знаний педагога на основе конспекта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урока;</a:t>
            </a:r>
          </a:p>
          <a:p>
            <a:pPr algn="ctr"/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* экспертного заключения</a:t>
            </a:r>
            <a:endParaRPr lang="ru-RU" sz="16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4149080"/>
            <a:ext cx="3672408" cy="25922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Теоретическая часть</a:t>
            </a:r>
          </a:p>
          <a:p>
            <a:pPr algn="ctr"/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нормативно-правовое обеспечение аттестации педагогических кадров на соответствие занимаемой должности; организация и проведение </a:t>
            </a:r>
            <a:r>
              <a:rPr lang="ru-RU" sz="1600" i="1" dirty="0" err="1">
                <a:solidFill>
                  <a:schemeClr val="accent1">
                    <a:lumMod val="50000"/>
                  </a:schemeClr>
                </a:solidFill>
              </a:rPr>
              <a:t>пед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. аттестации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в ОО; аттестация педагогов как ресурс повышения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</a:rPr>
              <a:t>проф. компетентности</a:t>
            </a:r>
            <a:endParaRPr lang="ru-RU" sz="16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2005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29082" y="980728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«Экстренный консалтинг руководителя»</a:t>
            </a:r>
            <a:b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_user\stol\картинки\job-interview-11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71434"/>
            <a:ext cx="1146076" cy="92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03648" y="1671434"/>
            <a:ext cx="7632848" cy="67744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проекта: оказание адресной поддержки руководителям, кураторам ОО на рабочем месте/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2636912"/>
            <a:ext cx="6336704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Аудит локальных актов, документов по аттестации педагогов на СЗД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3501008"/>
            <a:ext cx="6336704" cy="10801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рекомендации по подготовке представления на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компетентностной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основе, проведения оценки знаний, в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т.ч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тестирования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4725144"/>
            <a:ext cx="6336704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Заседание аттестационной комиссии ОО, оформление документов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5589240"/>
            <a:ext cx="6336704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Перспективный план повышения квалификации педагогов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92280" y="2492897"/>
            <a:ext cx="1900678" cy="3816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 консалтинг в 51  ОУ/102 чел.</a:t>
            </a:r>
          </a:p>
        </p:txBody>
      </p:sp>
      <p:pic>
        <p:nvPicPr>
          <p:cNvPr id="18" name="Picture 3" descr="C:\Users\Администратор\Desktop\83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327" y="2704931"/>
            <a:ext cx="610840" cy="667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0854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57626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рекомендации/публикации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51990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 в сборник «Педагогическая аттестация: какая она сегодня…» 2015г., И.А. Николаевская,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Р.З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Шарипова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 в ЭНМЖ «Воспитание и развитие качеств личности как условие формирования профессиональной компетентности педагога», 2015г.,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И.А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Николаевская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Р.З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Шарипова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статья в ЭНМЖ «Межотраслевое сотрудничество в вопросах аттестации педагогов (</a:t>
            </a: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методические рекомендации по аттестации педагогов дополнительного образования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)», 2016г., И.А. Николаевская;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татья в сборник «На пути к успешной школе…», 2016г., Р.З. </a:t>
            </a:r>
            <a:r>
              <a:rPr lang="ru-RU" sz="1800" b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Шарипова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статья в сборник «Нормативно-правовое и организационное обеспечение аттестации педагогических работников в целях подтверждения соответствия занимаемой должности», 2016г., И.А. Николаевская.</a:t>
            </a:r>
          </a:p>
          <a:p>
            <a:pPr algn="just">
              <a:lnSpc>
                <a:spcPct val="100000"/>
              </a:lnSpc>
              <a:defRPr/>
            </a:pPr>
            <a:endParaRPr lang="ru-RU" sz="18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(все методические материалы размещены на Казанском образовательном портале)</a:t>
            </a:r>
          </a:p>
          <a:p>
            <a:pPr algn="just">
              <a:lnSpc>
                <a:spcPct val="100000"/>
              </a:lnSpc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041549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jzqUzkCEyRs7MDbtn22K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wjzqUzkCEyRs7MDbtn22K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WTzd7aXBssOmYs9yuGim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x7i1o5WFYMUt4c6svz0o"/>
</p:tagLst>
</file>

<file path=ppt/theme/theme1.xml><?xml version="1.0" encoding="utf-8"?>
<a:theme xmlns:a="http://schemas.openxmlformats.org/drawingml/2006/main" name="Отчет о состоянии проект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ProjectStatusReport</Template>
  <TotalTime>0</TotalTime>
  <Words>727</Words>
  <Application>Microsoft Office PowerPoint</Application>
  <PresentationFormat>Экран (4:3)</PresentationFormat>
  <Paragraphs>104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Отчет о состоянии проекта</vt:lpstr>
      <vt:lpstr>  Контроль за организацией и проведением аттестации педагогических работников на подтверждение соответствия занимаемой должности (из опыта работы)    Николаевская Ирина Александровна, старший методист  Информационно-методического отдела  Управления образования ИКМО г. Казани   </vt:lpstr>
      <vt:lpstr>Сеть учреждений образования г.Казани</vt:lpstr>
      <vt:lpstr>Структура сектора (каскадная модель)  </vt:lpstr>
      <vt:lpstr>Презентация PowerPoint</vt:lpstr>
      <vt:lpstr>Обязательная аттестация пед.работников на СЗД * Федеральный закон от 29.12.2012 № 273 «Об образовании в Российской Федерации»      статья 49 п.2  * Приказ МОиН РФ от 07 апреля 2014 г. № 276 «О порядке проведения аттестации…» * рекомендации МОиН РТ о проведении аттестации на СЗД в ОО, обучении ответственных за аттестацию     </vt:lpstr>
      <vt:lpstr>Обязательная аттестация педагогов на СЗД    </vt:lpstr>
      <vt:lpstr>Сертификация  кураторов педагогической аттестации ОО, внутренних аттестационных экспертов  </vt:lpstr>
      <vt:lpstr>проект «Экстренный консалтинг руководителя» </vt:lpstr>
      <vt:lpstr>Методические рекомендации/публикации</vt:lpstr>
      <vt:lpstr>Методические рекомендации/публикации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2017-06-05T13:47:02Z</dcterms:created>
  <dcterms:modified xsi:type="dcterms:W3CDTF">2018-09-25T13:17:01Z</dcterms:modified>
</cp:coreProperties>
</file>